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88" r:id="rId2"/>
    <p:sldId id="489" r:id="rId3"/>
    <p:sldId id="571" r:id="rId4"/>
    <p:sldId id="410" r:id="rId5"/>
    <p:sldId id="407" r:id="rId6"/>
    <p:sldId id="408" r:id="rId7"/>
    <p:sldId id="409" r:id="rId8"/>
    <p:sldId id="491" r:id="rId9"/>
    <p:sldId id="492" r:id="rId10"/>
    <p:sldId id="556" r:id="rId11"/>
    <p:sldId id="413" r:id="rId12"/>
    <p:sldId id="493" r:id="rId13"/>
    <p:sldId id="414" r:id="rId14"/>
    <p:sldId id="546" r:id="rId15"/>
    <p:sldId id="494" r:id="rId16"/>
    <p:sldId id="545" r:id="rId17"/>
    <p:sldId id="521" r:id="rId18"/>
    <p:sldId id="490" r:id="rId19"/>
    <p:sldId id="417" r:id="rId20"/>
    <p:sldId id="552" r:id="rId21"/>
    <p:sldId id="550" r:id="rId22"/>
    <p:sldId id="548" r:id="rId23"/>
    <p:sldId id="501" r:id="rId24"/>
    <p:sldId id="499" r:id="rId25"/>
    <p:sldId id="421" r:id="rId26"/>
    <p:sldId id="422" r:id="rId27"/>
    <p:sldId id="423" r:id="rId28"/>
    <p:sldId id="525" r:id="rId29"/>
    <p:sldId id="424" r:id="rId30"/>
    <p:sldId id="425" r:id="rId31"/>
    <p:sldId id="572" r:id="rId32"/>
    <p:sldId id="575" r:id="rId33"/>
    <p:sldId id="554" r:id="rId34"/>
    <p:sldId id="555" r:id="rId35"/>
    <p:sldId id="527" r:id="rId36"/>
    <p:sldId id="532" r:id="rId37"/>
    <p:sldId id="508" r:id="rId38"/>
    <p:sldId id="506" r:id="rId39"/>
    <p:sldId id="507" r:id="rId40"/>
    <p:sldId id="557" r:id="rId41"/>
    <p:sldId id="510" r:id="rId42"/>
    <p:sldId id="511" r:id="rId43"/>
    <p:sldId id="514" r:id="rId44"/>
    <p:sldId id="519" r:id="rId45"/>
    <p:sldId id="520" r:id="rId46"/>
    <p:sldId id="574" r:id="rId4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C7559-AF51-4B49-BD05-1531874F25AF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9B0B5-A9DB-4BF7-B60C-A477CB61A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3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5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6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9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00E82-0885-D15A-44C6-DAECE7BAC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0DF05-00A3-2712-1694-633E60F0C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2775A-4618-1227-82ED-62736898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82382-7F72-D945-16A4-7D40085A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91694-3235-34BC-A8E3-B7889845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7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3496D-4F90-2FBC-5247-A87FD253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DA3DC-D96B-AFA4-9A49-574E6E156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1E3AF-E3DE-E64E-A558-2041B469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3CB7B-F3D0-6BD8-F235-9CC0D2FA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C9FB2-3D2A-D2CE-DFB0-48B00B1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6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342120-8B15-4F47-C06B-8DED1AE43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92849-955B-1BD9-3F5C-F27DB77C1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17D73-72D0-ED64-E4EA-5F86671B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6656F-AE99-BFE0-60F9-5B30FCA2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C2EF3-21BB-67C1-89DF-558FA324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8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446C2-1295-0DA9-6B71-2E547F47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92E4E-166A-F98C-14C7-D5A301E5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9C54E-D6A0-6213-EB17-AEF8A7E8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A6340-555B-5F43-93B5-94552A32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9DF62-2FBE-A944-3B2F-886DFDD4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59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3D1F4-1E14-F98A-7B6C-80DD8F8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69A7E-33A2-8B56-214A-28D13FA5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96665E-81AD-18D7-9CBF-5E4D4BD2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001A3-B1B6-52C6-7016-CE6B1ECF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3445B-46DB-CA77-9293-E0C2B980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6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85432-D1A6-39DE-7E19-16B952EB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F30E-24EA-5EE1-383A-FF666D915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9F8D8-5AC4-7AD6-D1A7-C54DA224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52F51-6AFB-B0E8-E4D2-5FD4497F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5A511-B370-3911-1958-37CE894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7219A-04E7-694D-DA39-3F2B2898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5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A6EDD-45F7-5114-6914-688F3426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F1408-F7B5-F6CB-4549-F8B08047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C6846-AC55-30A9-9A02-3846C58F1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8FCC1-7138-4A14-FA13-C50B54006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6EB966-0624-3FA0-A638-C48BA47EF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B0204-1716-A214-FFCA-2A414890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9C829C-D898-5A00-7481-B49B53DB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B90844-4E92-DC26-2417-FBDF2594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0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77383-3A41-FD03-913B-00DCB4F2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0C1997-32E8-DC7D-1442-7D9019CD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8B58B-8255-28FE-1369-87436727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08996B-3AB5-5237-C85C-637FC6DF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1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90BB73-EFCF-1CA0-C7EC-076F86E0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CA2379-C57A-A399-E3B3-988631F1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E82D0-C1CF-DDEC-F25B-BEEFFF90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6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CB6C9-7842-870C-708E-82D59CFD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27FBE-3CA6-FB68-C36C-A78E342B9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91CA0-1456-740B-AD36-4F7D7407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A66A73-F09B-9DA6-8E7F-B55EC8BF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51CEA8-170C-72A2-4694-DA6E1781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51A03F-CB5E-7CCE-696B-ECDC6923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4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2A0C9-562C-5304-320B-AA669D86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CE0F09-B1E0-5842-CEBE-B3558AFEA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4E4FC-28C2-4F27-43C1-023FF227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15738-4F46-2F46-3C88-F50A9C7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97D97-57C4-35C4-F60E-2D539EB5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0F5C9-F6EE-C113-05CD-98A6AA21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8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BAE1D7-6BA9-9FAF-36B9-5940D62E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A6D61-2E8C-6616-817E-38775DE2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E96BD2-5E70-239E-1DE7-9EDC25757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8B4B-85BB-5F9C-75A2-0BA677696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56CD3-68C0-8B84-EC50-389D481E9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9BF66-B15D-35AB-55AE-B447BE236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 Policy Gradient methods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AFD11E0-C9BA-3E07-479D-0F793C10E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6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63A1-66E2-E412-65A1-CCE4B487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ACE87-9BC6-D384-B9FB-B55BE564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Discrete action space: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Continuous action space: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A404D-8EE2-C9B0-B4AB-A72D08501F2C}"/>
                  </a:ext>
                </a:extLst>
              </p:cNvPr>
              <p:cNvSpPr txBox="1"/>
              <p:nvPr/>
            </p:nvSpPr>
            <p:spPr>
              <a:xfrm>
                <a:off x="7760109" y="2130520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i="1" baseline="-250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A404D-8EE2-C9B0-B4AB-A72D0850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09" y="2130520"/>
                <a:ext cx="1257300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AB3AF49-3CF4-16FC-1018-DF53FE354754}"/>
              </a:ext>
            </a:extLst>
          </p:cNvPr>
          <p:cNvSpPr/>
          <p:nvPr/>
        </p:nvSpPr>
        <p:spPr>
          <a:xfrm>
            <a:off x="5176684" y="2315186"/>
            <a:ext cx="1504335" cy="1312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7DE7F-D69A-6DB5-A226-E6B4CF990C1F}"/>
                  </a:ext>
                </a:extLst>
              </p:cNvPr>
              <p:cNvSpPr txBox="1"/>
              <p:nvPr/>
            </p:nvSpPr>
            <p:spPr>
              <a:xfrm>
                <a:off x="7760109" y="325877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i="1" baseline="-250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7DE7F-D69A-6DB5-A226-E6B4CF99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09" y="3258771"/>
                <a:ext cx="1257300" cy="369332"/>
              </a:xfrm>
              <a:prstGeom prst="rect">
                <a:avLst/>
              </a:prstGeom>
              <a:blipFill>
                <a:blip r:embed="rId3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B8FBD017-5EF6-4804-76E2-E7295D769DCB}"/>
              </a:ext>
            </a:extLst>
          </p:cNvPr>
          <p:cNvSpPr/>
          <p:nvPr/>
        </p:nvSpPr>
        <p:spPr>
          <a:xfrm>
            <a:off x="5176684" y="4864046"/>
            <a:ext cx="1504335" cy="1312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C1AE2-D790-416E-6BA0-0F58D8EC2308}"/>
                  </a:ext>
                </a:extLst>
              </p:cNvPr>
              <p:cNvSpPr txBox="1"/>
              <p:nvPr/>
            </p:nvSpPr>
            <p:spPr>
              <a:xfrm>
                <a:off x="7876868" y="5330613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i="1" baseline="-25000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ko-KR" altLang="en-US" i="1" baseline="-2500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C1AE2-D790-416E-6BA0-0F58D8EC2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868" y="5330613"/>
                <a:ext cx="1257300" cy="369332"/>
              </a:xfrm>
              <a:prstGeom prst="rect">
                <a:avLst/>
              </a:prstGeom>
              <a:blipFill>
                <a:blip r:embed="rId4"/>
                <a:stretch>
                  <a:fillRect r="-16019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60AA97-707F-9E2F-C67D-003C49D0C4C9}"/>
              </a:ext>
            </a:extLst>
          </p:cNvPr>
          <p:cNvSpPr txBox="1"/>
          <p:nvPr/>
        </p:nvSpPr>
        <p:spPr>
          <a:xfrm>
            <a:off x="2838966" y="288943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</a:t>
            </a:r>
            <a:endParaRPr lang="ko-KR" alt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966B3-92DC-C350-07CB-6A08D0A00F8B}"/>
              </a:ext>
            </a:extLst>
          </p:cNvPr>
          <p:cNvSpPr txBox="1"/>
          <p:nvPr/>
        </p:nvSpPr>
        <p:spPr>
          <a:xfrm>
            <a:off x="2858729" y="531082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</a:t>
            </a:r>
            <a:endParaRPr lang="ko-KR" altLang="en-US" baseline="-25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05B0BA-CD02-3203-995E-B9350CF14C7F}"/>
              </a:ext>
            </a:extLst>
          </p:cNvPr>
          <p:cNvCxnSpPr/>
          <p:nvPr/>
        </p:nvCxnSpPr>
        <p:spPr>
          <a:xfrm>
            <a:off x="3746090" y="3074105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EBBD97-6B77-C3F3-0C44-1B1AD7F46AAC}"/>
              </a:ext>
            </a:extLst>
          </p:cNvPr>
          <p:cNvCxnSpPr/>
          <p:nvPr/>
        </p:nvCxnSpPr>
        <p:spPr>
          <a:xfrm>
            <a:off x="3746090" y="5520504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9D27A2-E16F-7A21-C028-76F627576E75}"/>
              </a:ext>
            </a:extLst>
          </p:cNvPr>
          <p:cNvCxnSpPr/>
          <p:nvPr/>
        </p:nvCxnSpPr>
        <p:spPr>
          <a:xfrm>
            <a:off x="6829732" y="5515279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3F2DCD-E337-F0F3-D313-8D13EC26C51F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681019" y="2315186"/>
            <a:ext cx="1079090" cy="65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6424CD-D3B1-9FED-15D1-54C401076AD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1019" y="2971645"/>
            <a:ext cx="1079090" cy="471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8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7C68E-9747-A1A7-24CD-1FDC829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performance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944855-BD7C-8573-DA6E-0F2B1E951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0292"/>
                <a:ext cx="10515600" cy="438121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If we want to find the optimal policy, we need to be able to compare them.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define policy performance as: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944855-BD7C-8573-DA6E-0F2B1E951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0292"/>
                <a:ext cx="10515600" cy="4381211"/>
              </a:xfrm>
              <a:blipFill>
                <a:blip r:embed="rId2"/>
                <a:stretch>
                  <a:fillRect l="-1043" t="-2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AAE9A5-7322-97E5-1B89-F2A13F9723BD}"/>
              </a:ext>
            </a:extLst>
          </p:cNvPr>
          <p:cNvSpPr txBox="1"/>
          <p:nvPr/>
        </p:nvSpPr>
        <p:spPr>
          <a:xfrm>
            <a:off x="8229600" y="3147424"/>
            <a:ext cx="3421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the performance of the policy is a function of its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79AC0-C92E-D047-5E50-4546BDF2A06F}"/>
                  </a:ext>
                </a:extLst>
              </p:cNvPr>
              <p:cNvSpPr txBox="1"/>
              <p:nvPr/>
            </p:nvSpPr>
            <p:spPr>
              <a:xfrm>
                <a:off x="1634614" y="4020898"/>
                <a:ext cx="6098458" cy="1949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ko-KR" altLang="en-US" sz="2800" b="0" i="1" baseline="30000" smtClean="0">
                          <a:latin typeface="Cambria Math" panose="02040503050406030204" pitchFamily="18" charset="0"/>
                        </a:rPr>
                        <m:t>𝜋𝜃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2800" dirty="0"/>
                  <a:t>   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/>
                  <a:t>      </a:t>
                </a:r>
                <a:endParaRPr lang="en-US" altLang="ko-KR" sz="28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79AC0-C92E-D047-5E50-4546BDF2A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614" y="4020898"/>
                <a:ext cx="6098458" cy="1949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B12620-B215-4E78-C6C2-6062E46DB2EF}"/>
              </a:ext>
            </a:extLst>
          </p:cNvPr>
          <p:cNvSpPr txBox="1"/>
          <p:nvPr/>
        </p:nvSpPr>
        <p:spPr>
          <a:xfrm>
            <a:off x="6542138" y="5377805"/>
            <a:ext cx="457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By changing the parameters of the neural net., we change the policy</a:t>
            </a:r>
          </a:p>
        </p:txBody>
      </p:sp>
    </p:spTree>
    <p:extLst>
      <p:ext uri="{BB962C8B-B14F-4D97-AF65-F5344CB8AC3E}">
        <p14:creationId xmlns:p14="http://schemas.microsoft.com/office/powerpoint/2010/main" val="184658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BAB2-B6C6-6066-5CB3-CDB2D5FE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performance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1EBCB7-BF85-03BF-CE37-D6DDF0CE3C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9284" cy="4351338"/>
              </a:xfrm>
            </p:spPr>
            <p:txBody>
              <a:bodyPr/>
              <a:lstStyle/>
              <a:p>
                <a:r>
                  <a:rPr lang="en-US" altLang="ko-KR" b="0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, then we consider that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better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Our goal is to find the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values that maximize policy performance: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sz="2800" dirty="0"/>
                  <a:t>We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will use the experience samples that the agent obtains to approximate the policy’s performance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80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1EBCB7-BF85-03BF-CE37-D6DDF0CE3C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9284" cy="4351338"/>
              </a:xfrm>
              <a:blipFill>
                <a:blip r:embed="rId2"/>
                <a:stretch>
                  <a:fillRect l="-1022" t="-2381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16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E8C8C-D67D-344A-84C5-55C880D1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9EC8-CA32-71F9-1C04-C61A4447D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will approximate the optimal</a:t>
                </a:r>
                <a:r>
                  <a:rPr lang="ko-KR" altLang="en-US" b="0" dirty="0"/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values by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stochastic gradient ascent (SGA):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where: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9EC8-CA32-71F9-1C04-C61A4447D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AA762A3-7F4E-3295-E22A-CDE62295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44" y="2935181"/>
            <a:ext cx="3139712" cy="493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F4AC9-3F92-98D9-C31F-C9538B10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96" y="5052154"/>
            <a:ext cx="5078408" cy="7498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2844C9-3371-562F-27E3-9809566856D8}"/>
              </a:ext>
            </a:extLst>
          </p:cNvPr>
          <p:cNvCxnSpPr>
            <a:cxnSpLocks/>
          </p:cNvCxnSpPr>
          <p:nvPr/>
        </p:nvCxnSpPr>
        <p:spPr>
          <a:xfrm>
            <a:off x="6238568" y="3429000"/>
            <a:ext cx="142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7B8A94-F5AD-5276-7D3D-95B250D2E144}"/>
              </a:ext>
            </a:extLst>
          </p:cNvPr>
          <p:cNvSpPr txBox="1"/>
          <p:nvPr/>
        </p:nvSpPr>
        <p:spPr>
          <a:xfrm>
            <a:off x="7987862" y="3182090"/>
            <a:ext cx="33659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we’ll take the gradient step in the direction of steepest ascent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12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1CA3-750E-43A7-8EF7-A830CAFC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Optimizing the policy using values that the agent can observe.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</a:t>
                </a:r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  <a:blipFill>
                <a:blip r:embed="rId2"/>
                <a:stretch>
                  <a:fillRect l="-994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EAE12D-EB90-FC4B-CD04-51DBCC72EA56}"/>
              </a:ext>
            </a:extLst>
          </p:cNvPr>
          <p:cNvCxnSpPr/>
          <p:nvPr/>
        </p:nvCxnSpPr>
        <p:spPr>
          <a:xfrm>
            <a:off x="3110067" y="3404571"/>
            <a:ext cx="1061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CB152E-FE69-5762-285F-6D8CA79A9AE4}"/>
              </a:ext>
            </a:extLst>
          </p:cNvPr>
          <p:cNvSpPr txBox="1"/>
          <p:nvPr/>
        </p:nvSpPr>
        <p:spPr>
          <a:xfrm>
            <a:off x="2899507" y="3482696"/>
            <a:ext cx="200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Distribution of collected data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1468B9-A2B1-61DA-7B7D-FD0801E8CA12}"/>
              </a:ext>
            </a:extLst>
          </p:cNvPr>
          <p:cNvCxnSpPr>
            <a:cxnSpLocks/>
          </p:cNvCxnSpPr>
          <p:nvPr/>
        </p:nvCxnSpPr>
        <p:spPr>
          <a:xfrm>
            <a:off x="5705697" y="3410713"/>
            <a:ext cx="19843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/>
              <p:nvPr/>
            </p:nvSpPr>
            <p:spPr>
              <a:xfrm>
                <a:off x="8019942" y="3404571"/>
                <a:ext cx="1293641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942" y="3404571"/>
                <a:ext cx="1293641" cy="768993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D6A85D-8152-F8DA-DC71-75F6FC1A1BDB}"/>
              </a:ext>
            </a:extLst>
          </p:cNvPr>
          <p:cNvSpPr txBox="1"/>
          <p:nvPr/>
        </p:nvSpPr>
        <p:spPr>
          <a:xfrm>
            <a:off x="6969975" y="3604401"/>
            <a:ext cx="104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2C7AB5-1D2D-9717-D9CC-C6E4C3A119D6}"/>
              </a:ext>
            </a:extLst>
          </p:cNvPr>
          <p:cNvCxnSpPr>
            <a:cxnSpLocks/>
          </p:cNvCxnSpPr>
          <p:nvPr/>
        </p:nvCxnSpPr>
        <p:spPr>
          <a:xfrm>
            <a:off x="2524347" y="5487163"/>
            <a:ext cx="3522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/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Sample mean that follows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11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31D5A-755B-8BB9-0001-6E403AD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06112F-B6A7-A597-DE90-1D80DF1CC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ko-KR" alt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lvl="2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06112F-B6A7-A597-DE90-1D80DF1CC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87DBB-1176-884F-F30F-0C974F7DC44C}"/>
              </a:ext>
            </a:extLst>
          </p:cNvPr>
          <p:cNvCxnSpPr/>
          <p:nvPr/>
        </p:nvCxnSpPr>
        <p:spPr>
          <a:xfrm>
            <a:off x="3185652" y="2669458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983118-01BA-9074-0D74-2A70F7DBE666}"/>
              </a:ext>
            </a:extLst>
          </p:cNvPr>
          <p:cNvCxnSpPr>
            <a:cxnSpLocks/>
          </p:cNvCxnSpPr>
          <p:nvPr/>
        </p:nvCxnSpPr>
        <p:spPr>
          <a:xfrm>
            <a:off x="5019368" y="2659626"/>
            <a:ext cx="6587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9537DF-FF8D-4B76-8C56-5FBEEB965D92}"/>
              </a:ext>
            </a:extLst>
          </p:cNvPr>
          <p:cNvCxnSpPr/>
          <p:nvPr/>
        </p:nvCxnSpPr>
        <p:spPr>
          <a:xfrm>
            <a:off x="6400800" y="2659626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2F0273-26BC-07D5-50B5-83ABA6F9E9D7}"/>
              </a:ext>
            </a:extLst>
          </p:cNvPr>
          <p:cNvCxnSpPr>
            <a:cxnSpLocks/>
          </p:cNvCxnSpPr>
          <p:nvPr/>
        </p:nvCxnSpPr>
        <p:spPr>
          <a:xfrm>
            <a:off x="7610168" y="2659626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74EF72-7D5D-5341-CEFE-5C9DD6D4766B}"/>
              </a:ext>
            </a:extLst>
          </p:cNvPr>
          <p:cNvSpPr txBox="1"/>
          <p:nvPr/>
        </p:nvSpPr>
        <p:spPr>
          <a:xfrm>
            <a:off x="408652" y="3147461"/>
            <a:ext cx="2931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gradient of policy performance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F20F7-21DF-AC36-A0E3-E0C03FD3A015}"/>
                  </a:ext>
                </a:extLst>
              </p:cNvPr>
              <p:cNvSpPr txBox="1"/>
              <p:nvPr/>
            </p:nvSpPr>
            <p:spPr>
              <a:xfrm>
                <a:off x="1488357" y="4400374"/>
                <a:ext cx="38505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state distribution following policy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F20F7-21DF-AC36-A0E3-E0C03FD3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357" y="4400374"/>
                <a:ext cx="3850560" cy="830997"/>
              </a:xfrm>
              <a:prstGeom prst="rect">
                <a:avLst/>
              </a:prstGeom>
              <a:blipFill>
                <a:blip r:embed="rId3"/>
                <a:stretch>
                  <a:fillRect l="-2373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52102E-F3B1-0245-CBE8-758E3B8E96A8}"/>
                  </a:ext>
                </a:extLst>
              </p:cNvPr>
              <p:cNvSpPr txBox="1"/>
              <p:nvPr/>
            </p:nvSpPr>
            <p:spPr>
              <a:xfrm>
                <a:off x="6749227" y="4339291"/>
                <a:ext cx="34572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q-value of a state-action pair following policy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52102E-F3B1-0245-CBE8-758E3B8E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27" y="4339291"/>
                <a:ext cx="3457270" cy="1200329"/>
              </a:xfrm>
              <a:prstGeom prst="rect">
                <a:avLst/>
              </a:prstGeom>
              <a:blipFill>
                <a:blip r:embed="rId4"/>
                <a:stretch>
                  <a:fillRect l="-2646" t="-4061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D3EA924-B0ED-8CD1-B589-B37EDA5BDFA6}"/>
              </a:ext>
            </a:extLst>
          </p:cNvPr>
          <p:cNvSpPr txBox="1"/>
          <p:nvPr/>
        </p:nvSpPr>
        <p:spPr>
          <a:xfrm>
            <a:off x="9538827" y="3004025"/>
            <a:ext cx="2828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Gradient of the probability of selecting action a.</a:t>
            </a:r>
            <a:endParaRPr lang="ko-KR" altLang="en-US" sz="2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B455D1A-5433-2DDB-0E41-82B6DD6E74D1}"/>
              </a:ext>
            </a:extLst>
          </p:cNvPr>
          <p:cNvCxnSpPr>
            <a:cxnSpLocks/>
          </p:cNvCxnSpPr>
          <p:nvPr/>
        </p:nvCxnSpPr>
        <p:spPr>
          <a:xfrm flipV="1">
            <a:off x="2241755" y="2669458"/>
            <a:ext cx="1401097" cy="4780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593DBE-67C5-2118-B0C0-7247F8C948DA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413637" y="2635683"/>
            <a:ext cx="1853996" cy="17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E7CC28-0A0B-1153-06C0-55B6A0686A72}"/>
              </a:ext>
            </a:extLst>
          </p:cNvPr>
          <p:cNvCxnSpPr>
            <a:cxnSpLocks/>
          </p:cNvCxnSpPr>
          <p:nvPr/>
        </p:nvCxnSpPr>
        <p:spPr>
          <a:xfrm flipH="1" flipV="1">
            <a:off x="6924368" y="2635683"/>
            <a:ext cx="1044064" cy="16571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56D499-8B3F-A9BB-2C1C-9F82A980ED8F}"/>
              </a:ext>
            </a:extLst>
          </p:cNvPr>
          <p:cNvCxnSpPr>
            <a:cxnSpLocks/>
          </p:cNvCxnSpPr>
          <p:nvPr/>
        </p:nvCxnSpPr>
        <p:spPr>
          <a:xfrm flipH="1" flipV="1">
            <a:off x="8295968" y="2641521"/>
            <a:ext cx="1242859" cy="685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37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00EB6-8982-8A57-004B-8FB2DD74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E221A-7818-A0A3-72CC-1C7A7C4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PG is,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proportional to the return of each action </a:t>
            </a:r>
            <a:r>
              <a:rPr lang="en-US" altLang="ko-KR" dirty="0"/>
              <a:t>in each state,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multiplied by the gradient </a:t>
            </a:r>
            <a:r>
              <a:rPr lang="en-US" altLang="ko-KR" dirty="0"/>
              <a:t>of the probability of taking that action in that state</a:t>
            </a:r>
          </a:p>
          <a:p>
            <a:pPr lvl="1"/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weighted by the frequency with which we observe </a:t>
            </a:r>
            <a:r>
              <a:rPr lang="en-US" altLang="ko-KR" dirty="0"/>
              <a:t>each state following that policy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2895A-9DF4-43F0-701A-19C3474C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06" y="2050026"/>
            <a:ext cx="5627428" cy="8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5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A8F6-C09E-508E-BC20-43AA5272B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DBAE9-59D5-4F43-B62F-98CDDAB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B01F3-304C-3720-5619-B2C7EB84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an action in a state produces a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positive return</a:t>
            </a:r>
            <a:r>
              <a:rPr lang="en-US" altLang="ko-KR" dirty="0"/>
              <a:t>, we must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increase the probability </a:t>
            </a:r>
            <a:r>
              <a:rPr lang="en-US" altLang="ko-KR" dirty="0"/>
              <a:t>of picking that action to increase the return. </a:t>
            </a:r>
          </a:p>
          <a:p>
            <a:r>
              <a:rPr lang="en-US" altLang="ko-KR" dirty="0"/>
              <a:t>If that action produces a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negative return</a:t>
            </a:r>
            <a:r>
              <a:rPr lang="en-US" altLang="ko-KR" dirty="0"/>
              <a:t>, the probability of taking that action must be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reduced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F8D0A-051E-89E7-B2C2-63804043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16" y="2060895"/>
            <a:ext cx="5771015" cy="8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693DB3-4FFB-41A4-384E-79BAA6DE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21EC46-23C0-BC37-681F-CA02F7AB1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3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03EF-957D-20D8-8D9B-70EF12F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87D9C-E992-593B-00B7-CCA23AAF5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Policy gradient + Monte Carlo</a:t>
                </a:r>
              </a:p>
              <a:p>
                <a:r>
                  <a:rPr lang="en-US" altLang="ko-KR" dirty="0"/>
                  <a:t>We will perform stochastic gradient ascent(SGA):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To do this we will have to approximate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gradient of the policy performance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using samples collected </a:t>
                </a:r>
                <a:r>
                  <a:rPr lang="en-US" altLang="ko-KR" dirty="0"/>
                  <a:t>from the </a:t>
                </a:r>
                <a:r>
                  <a:rPr lang="en-US" altLang="ko-KR"/>
                  <a:t>environment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87D9C-E992-593B-00B7-CCA23AAF5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CEAC95F-D15A-091E-2607-4F35ADA3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31" y="2982349"/>
            <a:ext cx="313971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569E4-C955-6CD9-1707-680C7A5C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CBD4C-9047-71DA-DF29-D0B2B8EC8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Policy Gradient 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Advantages</a:t>
            </a:r>
          </a:p>
          <a:p>
            <a:pPr lvl="1"/>
            <a:r>
              <a:rPr lang="en-US" altLang="ko-KR" dirty="0"/>
              <a:t>Stochastic policy</a:t>
            </a:r>
          </a:p>
          <a:p>
            <a:pPr lvl="1"/>
            <a:r>
              <a:rPr lang="en-US" altLang="ko-KR" dirty="0"/>
              <a:t>Policy performance</a:t>
            </a:r>
          </a:p>
          <a:p>
            <a:pPr lvl="1"/>
            <a:r>
              <a:rPr lang="en-US" altLang="ko-KR" dirty="0"/>
              <a:t>Stochastic Gradient Ascent</a:t>
            </a:r>
          </a:p>
          <a:p>
            <a:pPr lvl="1"/>
            <a:r>
              <a:rPr lang="en-US" altLang="ko-KR" dirty="0"/>
              <a:t>Policy Gradient Theorem</a:t>
            </a:r>
          </a:p>
          <a:p>
            <a:r>
              <a:rPr lang="en-US" altLang="ko-KR" dirty="0"/>
              <a:t>REINFORCE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Parallel learning</a:t>
            </a:r>
          </a:p>
          <a:p>
            <a:pPr lvl="1"/>
            <a:r>
              <a:rPr lang="en-US" altLang="ko-KR" dirty="0"/>
              <a:t>Exploration strategy</a:t>
            </a:r>
          </a:p>
          <a:p>
            <a:pPr lvl="1"/>
            <a:r>
              <a:rPr lang="en-US" altLang="ko-KR" dirty="0"/>
              <a:t>Code Ex. REINFORCE + Parallel Agent Learning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16510-3D1D-E3FC-7A7E-3B8D9C877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Actor-Critic</a:t>
            </a:r>
          </a:p>
          <a:p>
            <a:pPr lvl="1"/>
            <a:r>
              <a:rPr lang="en-US" altLang="ko-KR" dirty="0"/>
              <a:t>Overview</a:t>
            </a:r>
          </a:p>
          <a:p>
            <a:r>
              <a:rPr lang="en-US" altLang="ko-KR" dirty="0"/>
              <a:t>A2C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Return vs. Advantage</a:t>
            </a:r>
          </a:p>
          <a:p>
            <a:pPr lvl="1"/>
            <a:r>
              <a:rPr lang="en-US" altLang="ko-KR" dirty="0"/>
              <a:t>Stochastic Gradient Ascent</a:t>
            </a:r>
          </a:p>
          <a:p>
            <a:pPr lvl="1"/>
            <a:r>
              <a:rPr lang="en-US" altLang="ko-KR" dirty="0"/>
              <a:t>REINFORCE vs. A2C</a:t>
            </a:r>
          </a:p>
          <a:p>
            <a:pPr lvl="1"/>
            <a:r>
              <a:rPr lang="en-US" altLang="ko-KR" dirty="0"/>
              <a:t>Code Ex.: A2C + Parallel Agent Learning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7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1CA3-750E-43A7-8EF7-A830CAFC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Note there’s no bootstrapping,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  <a:blipFill>
                <a:blip r:embed="rId2"/>
                <a:stretch>
                  <a:fillRect l="-994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EAE12D-EB90-FC4B-CD04-51DBCC72EA56}"/>
              </a:ext>
            </a:extLst>
          </p:cNvPr>
          <p:cNvCxnSpPr/>
          <p:nvPr/>
        </p:nvCxnSpPr>
        <p:spPr>
          <a:xfrm>
            <a:off x="3110067" y="3404571"/>
            <a:ext cx="1061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CB152E-FE69-5762-285F-6D8CA79A9AE4}"/>
              </a:ext>
            </a:extLst>
          </p:cNvPr>
          <p:cNvSpPr txBox="1"/>
          <p:nvPr/>
        </p:nvSpPr>
        <p:spPr>
          <a:xfrm>
            <a:off x="2899507" y="3482696"/>
            <a:ext cx="200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Distribution of collected data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1468B9-A2B1-61DA-7B7D-FD0801E8CA12}"/>
              </a:ext>
            </a:extLst>
          </p:cNvPr>
          <p:cNvCxnSpPr>
            <a:cxnSpLocks/>
          </p:cNvCxnSpPr>
          <p:nvPr/>
        </p:nvCxnSpPr>
        <p:spPr>
          <a:xfrm>
            <a:off x="4908668" y="3410713"/>
            <a:ext cx="1984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/>
              <p:nvPr/>
            </p:nvSpPr>
            <p:spPr>
              <a:xfrm>
                <a:off x="7145967" y="3404571"/>
                <a:ext cx="1293641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967" y="3404571"/>
                <a:ext cx="1293641" cy="768993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D6A85D-8152-F8DA-DC71-75F6FC1A1BDB}"/>
              </a:ext>
            </a:extLst>
          </p:cNvPr>
          <p:cNvSpPr txBox="1"/>
          <p:nvPr/>
        </p:nvSpPr>
        <p:spPr>
          <a:xfrm>
            <a:off x="6096000" y="3604401"/>
            <a:ext cx="104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Equal to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2C7AB5-1D2D-9717-D9CC-C6E4C3A119D6}"/>
              </a:ext>
            </a:extLst>
          </p:cNvPr>
          <p:cNvCxnSpPr>
            <a:cxnSpLocks/>
          </p:cNvCxnSpPr>
          <p:nvPr/>
        </p:nvCxnSpPr>
        <p:spPr>
          <a:xfrm>
            <a:off x="2524347" y="5487163"/>
            <a:ext cx="3522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/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mean that follows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20090-792F-A718-76B8-398BB2228F17}"/>
              </a:ext>
            </a:extLst>
          </p:cNvPr>
          <p:cNvCxnSpPr>
            <a:cxnSpLocks/>
          </p:cNvCxnSpPr>
          <p:nvPr/>
        </p:nvCxnSpPr>
        <p:spPr>
          <a:xfrm>
            <a:off x="4530126" y="2928931"/>
            <a:ext cx="72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5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9E6835D-6951-722C-00BF-565116F8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AD8ABB-07D3-F89B-1A85-588906BC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will perform stochastic gradient ascent(SGA):</a:t>
            </a:r>
          </a:p>
          <a:p>
            <a:endParaRPr lang="en-US" altLang="ko-KR" sz="2800" dirty="0"/>
          </a:p>
          <a:p>
            <a:endParaRPr lang="en-US" altLang="ko-KR" dirty="0"/>
          </a:p>
          <a:p>
            <a:r>
              <a:rPr lang="en-US" altLang="ko-KR" dirty="0"/>
              <a:t>REINFORCE perform stochastic gradient ascent(SGA): </a:t>
            </a:r>
          </a:p>
          <a:p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44ECE-A76E-A772-494C-5E7648D4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47" y="2436659"/>
            <a:ext cx="3139712" cy="493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67D0F3-8039-0FB5-76AB-C12C8E707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6" t="8078"/>
          <a:stretch/>
        </p:blipFill>
        <p:spPr>
          <a:xfrm>
            <a:off x="3456309" y="4356684"/>
            <a:ext cx="5279382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FDBA2-8868-B82D-827D-8533C21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82DA5-D95D-2804-D812-413733D8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4842"/>
            <a:ext cx="8768418" cy="3980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07F2B-6089-A1CA-3428-8532D028C59E}"/>
              </a:ext>
            </a:extLst>
          </p:cNvPr>
          <p:cNvSpPr txBox="1"/>
          <p:nvPr/>
        </p:nvSpPr>
        <p:spPr>
          <a:xfrm>
            <a:off x="5222408" y="3588086"/>
            <a:ext cx="4850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altLang="ko-KR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is the actual return obtained starting at time t of the episode(all the rewards obtained until the end of the episode)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3350C-61E9-B65E-E9F9-F7A9D00C2CC1}"/>
              </a:ext>
            </a:extLst>
          </p:cNvPr>
          <p:cNvSpPr txBox="1"/>
          <p:nvPr/>
        </p:nvSpPr>
        <p:spPr>
          <a:xfrm>
            <a:off x="4060182" y="5559898"/>
            <a:ext cx="695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Stochastic gradient ascent:  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78A1D-8FED-F3A4-F9E2-F4FEBA3A136C}"/>
                  </a:ext>
                </a:extLst>
              </p:cNvPr>
              <p:cNvSpPr txBox="1"/>
              <p:nvPr/>
            </p:nvSpPr>
            <p:spPr>
              <a:xfrm>
                <a:off x="5222408" y="4839631"/>
                <a:ext cx="6096000" cy="661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gradient of the policy performance estimate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using samples collected from the environment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78A1D-8FED-F3A4-F9E2-F4FEBA3A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408" y="4839631"/>
                <a:ext cx="6096000" cy="661463"/>
              </a:xfrm>
              <a:prstGeom prst="rect">
                <a:avLst/>
              </a:prstGeom>
              <a:blipFill>
                <a:blip r:embed="rId3"/>
                <a:stretch>
                  <a:fillRect l="-700" t="-5556" b="-12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B899BE-0B11-8769-B505-CF2437FBBBD9}"/>
              </a:ext>
            </a:extLst>
          </p:cNvPr>
          <p:cNvSpPr txBox="1"/>
          <p:nvPr/>
        </p:nvSpPr>
        <p:spPr>
          <a:xfrm>
            <a:off x="9400140" y="2568105"/>
            <a:ext cx="242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an episode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3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CBAC-5CFC-E30E-A47E-1EE9B8E6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B2AF8-B9AB-0CF7-56E7-719241C2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Successive state </a:t>
            </a:r>
            <a:r>
              <a:rPr lang="en-US" altLang="ko-KR" dirty="0"/>
              <a:t>tend to be very be very similar to the previous one, and this is called the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 correlation problem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The solution used with Policy Gradient methods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C1D7C1-DAD5-910E-810F-50100406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70" y="3248025"/>
            <a:ext cx="704039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7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5AE39-63FC-1F5F-2E94-88AA92CC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learning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B589BA-62BD-2141-8370-949CDA01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65" y="1668565"/>
            <a:ext cx="3853070" cy="2342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6BBE0F-877F-B653-5AEF-046731CD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22" y="4427127"/>
            <a:ext cx="3819940" cy="2065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FD09652-4E8D-5716-DCE8-D05CDF1C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747" y="2383147"/>
            <a:ext cx="5048983" cy="25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7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FCB6-CF89-5BF8-C1C7-5F781E0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We want to maintain the agent’s exploration but we do not have mechanisms such as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-greedy policies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Now the neural net. is our policy. How to incorporate an exploration </a:t>
                </a:r>
                <a:r>
                  <a:rPr lang="en-US" altLang="ko-KR" dirty="0"/>
                  <a:t>mechanism into our neural network?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incentivize the agent to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keep the entropy of its policy </a:t>
                </a:r>
                <a:r>
                  <a:rPr lang="en-US" altLang="ko-KR" dirty="0"/>
                  <a:t>as high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r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0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EEC3-F515-7B1D-9647-40CBB12F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What is Entropy? the level of uncertainty of a random variable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e,g.,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-[1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ln(0)]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0.5,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-[0.5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ln(0.5)]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dirty="0"/>
                  <a:t> 0.6931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  <a:blipFill>
                <a:blip r:embed="rId2"/>
                <a:stretch>
                  <a:fillRect l="-938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相似性和距离度量 (Similarity &amp; Distance Measurement) - Leo Van | 范叶亮">
            <a:extLst>
              <a:ext uri="{FF2B5EF4-FFF2-40B4-BE49-F238E27FC236}">
                <a16:creationId xmlns:a16="http://schemas.microsoft.com/office/drawing/2014/main" id="{09AABA1D-0FBA-3CAC-8CF6-F025FA5E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0" y="4281618"/>
            <a:ext cx="3656403" cy="24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B3838-A50F-23FB-097F-C13F87655C84}"/>
              </a:ext>
            </a:extLst>
          </p:cNvPr>
          <p:cNvSpPr txBox="1"/>
          <p:nvPr/>
        </p:nvSpPr>
        <p:spPr>
          <a:xfrm>
            <a:off x="8214851" y="4274332"/>
            <a:ext cx="35138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Max. point where our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confidence in our predictions will go down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Max. point where it surprises us</a:t>
            </a:r>
            <a:endParaRPr lang="en-US" altLang="ko-KR" sz="1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8377D9-55D0-3642-9D4F-3CDD764CB16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0" y="5012996"/>
            <a:ext cx="2118851" cy="1109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4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95011-A468-10D0-0E6C-E442A30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662940-158F-1F31-EC05-0CD51977E827}"/>
              </a:ext>
            </a:extLst>
          </p:cNvPr>
          <p:cNvSpPr txBox="1">
            <a:spLocks/>
          </p:cNvSpPr>
          <p:nvPr/>
        </p:nvSpPr>
        <p:spPr>
          <a:xfrm>
            <a:off x="869642" y="1868557"/>
            <a:ext cx="10663154" cy="4624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 in the action to be selected in a state: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Random variable(A</a:t>
            </a:r>
            <a:r>
              <a:rPr lang="en-US" altLang="ko-KR" baseline="-25000" dirty="0"/>
              <a:t>t</a:t>
            </a:r>
            <a:r>
              <a:rPr lang="en-US" altLang="ko-KR" dirty="0"/>
              <a:t>) is the action the policy will choose in a state. </a:t>
            </a:r>
          </a:p>
          <a:p>
            <a:r>
              <a:rPr lang="en-US" altLang="ko-KR" dirty="0"/>
              <a:t>The entropy is computed by multiplying the probability of choosing each action by its logarithm and adding up the results</a:t>
            </a:r>
          </a:p>
          <a:p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CD1F8-FE3D-9E11-66F6-4A304040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234830"/>
            <a:ext cx="5492972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C55F-E3C2-F3DE-A59A-E9CA7803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ADA00-3769-21DD-C953-1331ADB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p:pic>
        <p:nvPicPr>
          <p:cNvPr id="2050" name="Picture 2" descr="Entropy Regularization in Reinforcement Learning | by Mauricio Fadel ...">
            <a:extLst>
              <a:ext uri="{FF2B5EF4-FFF2-40B4-BE49-F238E27FC236}">
                <a16:creationId xmlns:a16="http://schemas.microsoft.com/office/drawing/2014/main" id="{3F21434F-C737-53EB-3A25-47A3AF0C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3241753"/>
            <a:ext cx="7533148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24362A-97F6-F3EC-D25F-63B4E658EF8F}"/>
              </a:ext>
            </a:extLst>
          </p:cNvPr>
          <p:cNvSpPr txBox="1">
            <a:spLocks/>
          </p:cNvSpPr>
          <p:nvPr/>
        </p:nvSpPr>
        <p:spPr>
          <a:xfrm>
            <a:off x="869642" y="1901812"/>
            <a:ext cx="10663154" cy="327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/>
              <a:t>Imagine that we have 4 actions available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626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EE10D-AF85-43ED-E5E8-0880AC3F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B9C37-5D8B-2ADC-ABBA-F469B70E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87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 order for the agent to explore the environment. We must keep the entropy of the policy high</a:t>
            </a:r>
          </a:p>
          <a:p>
            <a:endParaRPr lang="en-US" altLang="ko-KR" dirty="0"/>
          </a:p>
          <a:p>
            <a:r>
              <a:rPr lang="en-US" altLang="ko-KR" dirty="0"/>
              <a:t>We add the entropy to the function to be maximized: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Advantages in optimizing a policy: </a:t>
            </a:r>
          </a:p>
          <a:p>
            <a:pPr marL="0" indent="0" algn="ctr">
              <a:buNone/>
            </a:pPr>
            <a:r>
              <a:rPr lang="en-US" altLang="ko-KR" dirty="0"/>
              <a:t>Exploration, Robustness, Policy refinement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FB2D0-DBFA-525B-6CA8-CAFC4882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38" y="3986545"/>
            <a:ext cx="7510923" cy="749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1950DF-4B15-4CFD-D5B3-3439579765EA}"/>
              </a:ext>
            </a:extLst>
          </p:cNvPr>
          <p:cNvSpPr/>
          <p:nvPr/>
        </p:nvSpPr>
        <p:spPr>
          <a:xfrm>
            <a:off x="8121232" y="3986545"/>
            <a:ext cx="1356851" cy="749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83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D71F56D-5245-16A4-E257-6FC872A2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methods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577C4A-A339-A190-78D6-527EF15F8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35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BDD77CF-D93A-3D9E-008F-7FCB17276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59" y="1690688"/>
            <a:ext cx="9079980" cy="463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95C8A7-A5FA-1C0D-D4AE-8631975278C5}"/>
              </a:ext>
            </a:extLst>
          </p:cNvPr>
          <p:cNvSpPr/>
          <p:nvPr/>
        </p:nvSpPr>
        <p:spPr>
          <a:xfrm>
            <a:off x="1658233" y="2433484"/>
            <a:ext cx="4119716" cy="35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6288F-042B-3FAB-DD66-841715678528}"/>
              </a:ext>
            </a:extLst>
          </p:cNvPr>
          <p:cNvSpPr/>
          <p:nvPr/>
        </p:nvSpPr>
        <p:spPr>
          <a:xfrm>
            <a:off x="6255029" y="4593409"/>
            <a:ext cx="3564832" cy="396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B91EC-2B95-5679-3576-1E716090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Parallel REINFORCE learning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EC85E-581F-BA89-384D-E0FD8B875858}"/>
              </a:ext>
            </a:extLst>
          </p:cNvPr>
          <p:cNvSpPr txBox="1"/>
          <p:nvPr/>
        </p:nvSpPr>
        <p:spPr>
          <a:xfrm>
            <a:off x="6357171" y="5319693"/>
            <a:ext cx="3513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 also try to maximize the entropy of the policy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B1106-398C-D8CF-F79C-ED97B91802DC}"/>
              </a:ext>
            </a:extLst>
          </p:cNvPr>
          <p:cNvSpPr/>
          <p:nvPr/>
        </p:nvSpPr>
        <p:spPr>
          <a:xfrm>
            <a:off x="5526749" y="4920117"/>
            <a:ext cx="881535" cy="396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AA0F38-705B-0CCB-C936-B8075FE5E6FB}"/>
              </a:ext>
            </a:extLst>
          </p:cNvPr>
          <p:cNvCxnSpPr/>
          <p:nvPr/>
        </p:nvCxnSpPr>
        <p:spPr>
          <a:xfrm>
            <a:off x="5655635" y="5049077"/>
            <a:ext cx="0" cy="178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0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7"/>
          <a:stretch/>
        </p:blipFill>
        <p:spPr>
          <a:xfrm>
            <a:off x="7149765" y="374948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‘REINFORCE_CartPole.ipynb’ file onto Colab</a:t>
            </a:r>
          </a:p>
          <a:p>
            <a:r>
              <a:rPr lang="en-US" altLang="ko-KR" dirty="0"/>
              <a:t>Upload ‘utils.py’ file onto Colab</a:t>
            </a:r>
          </a:p>
          <a:p>
            <a:r>
              <a:rPr lang="en-US" altLang="ko-KR" dirty="0"/>
              <a:t>Upload ‘parallel_env.py’ file onto Colab</a:t>
            </a:r>
          </a:p>
          <a:p>
            <a:r>
              <a:rPr lang="en-US" altLang="ko-KR" dirty="0"/>
              <a:t>Add ‘pip install numpy==1.23.1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Cartpole: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State: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  <a:r>
              <a:rPr lang="en-US" altLang="ko-KR" dirty="0"/>
              <a:t>(cart position, cart velocity, pole angle, pole angular velocity)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Action:  It can act by pushing the cart to the left (value 0) or to the right (value 1).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Reward:+1 for every step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718D13-A3E0-3419-48B8-A6AC6088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2AC73-5518-5B97-F9F9-C4A8FEBA9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88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3BA85-226C-2715-E487-776ED669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D60DEC-7540-2370-26B2-DCB3E7A0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‘Monte-Carlo’ Policy Gradient method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‘Actor-Critic’ method requires Q or V to calculate PG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J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altLang="ko-KR" dirty="0"/>
                      <m:t>)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D60DEC-7540-2370-26B2-DCB3E7A0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227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56B700-4F65-20B5-7F07-605A47E5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ECAA6DB-0AC2-454A-A552-A583C311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TD + Policy Gradient</a:t>
            </a:r>
          </a:p>
          <a:p>
            <a:pPr lvl="1"/>
            <a:r>
              <a:rPr lang="en-US" altLang="ko-KR" dirty="0"/>
              <a:t>Optimize the neural network during the episode by bootstrapping the value of the next state</a:t>
            </a:r>
            <a:endParaRPr lang="ko-KR" altLang="en-US" dirty="0"/>
          </a:p>
          <a:p>
            <a:pPr lvl="1"/>
            <a:r>
              <a:rPr lang="en-US" altLang="ko-KR" dirty="0"/>
              <a:t>Recall Temporal Difference (TD) learn at each time step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Agent has both actor and critic networks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979398-2C5A-17C3-1EC7-D5EF996BE527}"/>
              </a:ext>
            </a:extLst>
          </p:cNvPr>
          <p:cNvGrpSpPr/>
          <p:nvPr/>
        </p:nvGrpSpPr>
        <p:grpSpPr>
          <a:xfrm>
            <a:off x="2656029" y="4514409"/>
            <a:ext cx="7163831" cy="1846296"/>
            <a:chOff x="1701873" y="4165518"/>
            <a:chExt cx="8410536" cy="216760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95E6FD-6461-9626-7573-CBB7531CD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873" y="4165519"/>
              <a:ext cx="3381628" cy="216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8FE3148-9737-FA43-0396-422D8E5F5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81" y="4165518"/>
              <a:ext cx="3381628" cy="216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3B7627-91B5-CADA-08AE-7D5B7765200F}"/>
                    </a:ext>
                  </a:extLst>
                </p:cNvPr>
                <p:cNvSpPr txBox="1"/>
                <p:nvPr/>
              </p:nvSpPr>
              <p:spPr>
                <a:xfrm>
                  <a:off x="2685051" y="4977928"/>
                  <a:ext cx="841944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3B7627-91B5-CADA-08AE-7D5B77652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051" y="4977928"/>
                  <a:ext cx="841944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41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8E1C365-0AFA-D92E-7B63-04B09BFCB0B1}"/>
                    </a:ext>
                  </a:extLst>
                </p:cNvPr>
                <p:cNvSpPr txBox="1"/>
                <p:nvPr/>
              </p:nvSpPr>
              <p:spPr>
                <a:xfrm>
                  <a:off x="7881399" y="4976268"/>
                  <a:ext cx="841944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8E1C365-0AFA-D92E-7B63-04B09BFCB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399" y="4976268"/>
                  <a:ext cx="8419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9671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00D3795-8278-6CC6-56E7-13B621D8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Actor-Critic(A2C)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DB69262-7D98-43FA-80DD-F6B4EC3B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5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BF1-BC72-73CD-4A13-043D1F5C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0E863-C28D-F516-D123-8B275059D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95C60-1F21-C969-E522-258550A7F868}"/>
              </a:ext>
            </a:extLst>
          </p:cNvPr>
          <p:cNvSpPr txBox="1"/>
          <p:nvPr/>
        </p:nvSpPr>
        <p:spPr>
          <a:xfrm>
            <a:off x="4278797" y="2297103"/>
            <a:ext cx="4239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Advantage Actor-Critic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E9E8B5-1947-EE83-975C-255A30C2D70A}"/>
                  </a:ext>
                </a:extLst>
              </p:cNvPr>
              <p:cNvSpPr txBox="1"/>
              <p:nvPr/>
            </p:nvSpPr>
            <p:spPr>
              <a:xfrm>
                <a:off x="1893404" y="3903330"/>
                <a:ext cx="2850081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E9E8B5-1947-EE83-975C-255A30C2D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04" y="3903330"/>
                <a:ext cx="2850081" cy="537583"/>
              </a:xfrm>
              <a:prstGeom prst="rect">
                <a:avLst/>
              </a:prstGeom>
              <a:blipFill>
                <a:blip r:embed="rId2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4C73F-1341-8889-D87C-B5A67DCCBF0B}"/>
                  </a:ext>
                </a:extLst>
              </p:cNvPr>
              <p:cNvSpPr txBox="1"/>
              <p:nvPr/>
            </p:nvSpPr>
            <p:spPr>
              <a:xfrm>
                <a:off x="5411857" y="3907507"/>
                <a:ext cx="24810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/>
                  <a:t>(a |s,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4C73F-1341-8889-D87C-B5A67DCCB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857" y="3907507"/>
                <a:ext cx="2481063" cy="523220"/>
              </a:xfrm>
              <a:prstGeom prst="rect">
                <a:avLst/>
              </a:prstGeom>
              <a:blipFill>
                <a:blip r:embed="rId3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DD2315-8E85-A71B-92E4-C83CB320B470}"/>
                  </a:ext>
                </a:extLst>
              </p:cNvPr>
              <p:cNvSpPr txBox="1"/>
              <p:nvPr/>
            </p:nvSpPr>
            <p:spPr>
              <a:xfrm>
                <a:off x="8696739" y="3903330"/>
                <a:ext cx="1719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</m:oMath>
                </a14:m>
                <a:r>
                  <a:rPr lang="en-US" altLang="ko-KR" sz="2800" dirty="0"/>
                  <a:t>(s |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DD2315-8E85-A71B-92E4-C83CB320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39" y="3903330"/>
                <a:ext cx="1719469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3B9226-4ED3-5A54-D466-26E6EFD0798C}"/>
              </a:ext>
            </a:extLst>
          </p:cNvPr>
          <p:cNvCxnSpPr/>
          <p:nvPr/>
        </p:nvCxnSpPr>
        <p:spPr>
          <a:xfrm>
            <a:off x="4219163" y="2820323"/>
            <a:ext cx="18172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4CB098-D1E2-9C91-8C8A-6822D219A1C5}"/>
              </a:ext>
            </a:extLst>
          </p:cNvPr>
          <p:cNvCxnSpPr>
            <a:cxnSpLocks/>
          </p:cNvCxnSpPr>
          <p:nvPr/>
        </p:nvCxnSpPr>
        <p:spPr>
          <a:xfrm>
            <a:off x="6235148" y="2808917"/>
            <a:ext cx="821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6CB445-9401-9A51-91A3-6E7E300EFDC9}"/>
              </a:ext>
            </a:extLst>
          </p:cNvPr>
          <p:cNvCxnSpPr>
            <a:cxnSpLocks/>
          </p:cNvCxnSpPr>
          <p:nvPr/>
        </p:nvCxnSpPr>
        <p:spPr>
          <a:xfrm>
            <a:off x="7222434" y="2808917"/>
            <a:ext cx="821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B4A1E0-1786-6F29-4EF3-676E305C3046}"/>
              </a:ext>
            </a:extLst>
          </p:cNvPr>
          <p:cNvCxnSpPr>
            <a:endCxn id="9" idx="0"/>
          </p:cNvCxnSpPr>
          <p:nvPr/>
        </p:nvCxnSpPr>
        <p:spPr>
          <a:xfrm flipH="1">
            <a:off x="3318445" y="2808917"/>
            <a:ext cx="1809319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142FB0-EF69-3C67-C04D-FEEE9B0C7C37}"/>
              </a:ext>
            </a:extLst>
          </p:cNvPr>
          <p:cNvCxnSpPr/>
          <p:nvPr/>
        </p:nvCxnSpPr>
        <p:spPr>
          <a:xfrm flipH="1">
            <a:off x="6235148" y="2808917"/>
            <a:ext cx="410817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A3F715-173B-D107-5229-63538E4328A0}"/>
              </a:ext>
            </a:extLst>
          </p:cNvPr>
          <p:cNvCxnSpPr/>
          <p:nvPr/>
        </p:nvCxnSpPr>
        <p:spPr>
          <a:xfrm>
            <a:off x="7633251" y="2808917"/>
            <a:ext cx="1391479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3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0AE1F-5798-F9A0-158B-4ED18CEB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14609F-1B16-7038-312F-C062537537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Excess return of choosing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action instead of following the policy: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v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qπ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We want to reinforce the actions that obtain better results and discourage those that obtain worse results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14609F-1B16-7038-312F-C06253753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95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C5287-0FAC-29B0-B686-4CEC4E4D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3527C0-A66D-B61F-89CA-DAB72C62C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v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We can estimate the advantage of an action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r(s, a)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0" dirty="0" smtClean="0"/>
                          <m:t>v</m:t>
                        </m:r>
                      </m:e>
                    </m:acc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(s’)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dirty="0"/>
                          <m:t>v</m:t>
                        </m:r>
                      </m:e>
                    </m:acc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3527C0-A66D-B61F-89CA-DAB72C62C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DC9D4-7DA1-815A-0289-17A136E889FE}"/>
                  </a:ext>
                </a:extLst>
              </p:cNvPr>
              <p:cNvSpPr txBox="1"/>
              <p:nvPr/>
            </p:nvSpPr>
            <p:spPr>
              <a:xfrm>
                <a:off x="838200" y="2578111"/>
                <a:ext cx="507590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 &gt; 0 :</a:t>
                </a:r>
              </a:p>
              <a:p>
                <a:r>
                  <a:rPr lang="en-US" altLang="ko-KR" sz="2800" dirty="0"/>
                  <a:t>Taking the action, a is </a:t>
                </a:r>
                <a:r>
                  <a:rPr lang="en-US" altLang="ko-KR" sz="28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better</a:t>
                </a:r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800" dirty="0"/>
                  <a:t>than simply following the policy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DC9D4-7DA1-815A-0289-17A136E88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8111"/>
                <a:ext cx="5075903" cy="1815882"/>
              </a:xfrm>
              <a:prstGeom prst="rect">
                <a:avLst/>
              </a:prstGeom>
              <a:blipFill>
                <a:blip r:embed="rId4"/>
                <a:stretch>
                  <a:fillRect l="-2524" t="-3691" b="-8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065DC-0071-EDC7-2B4D-36501F377C63}"/>
                  </a:ext>
                </a:extLst>
              </p:cNvPr>
              <p:cNvSpPr txBox="1"/>
              <p:nvPr/>
            </p:nvSpPr>
            <p:spPr>
              <a:xfrm>
                <a:off x="6690853" y="2631326"/>
                <a:ext cx="482763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 &lt; 0:</a:t>
                </a:r>
              </a:p>
              <a:p>
                <a:r>
                  <a:rPr lang="en-US" altLang="ko-KR" sz="2800" dirty="0"/>
                  <a:t>Taking the action a is </a:t>
                </a:r>
                <a:r>
                  <a:rPr lang="en-US" altLang="ko-KR" sz="28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worse</a:t>
                </a:r>
                <a:r>
                  <a:rPr lang="en-US" altLang="ko-KR" sz="2800" dirty="0"/>
                  <a:t> than following the policy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065DC-0071-EDC7-2B4D-36501F37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53" y="2631326"/>
                <a:ext cx="4827637" cy="1384995"/>
              </a:xfrm>
              <a:prstGeom prst="rect">
                <a:avLst/>
              </a:prstGeom>
              <a:blipFill>
                <a:blip r:embed="rId5"/>
                <a:stretch>
                  <a:fillRect l="-2652" t="-4846" r="-1010" b="-1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1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CA0D8-7A93-CE53-A409-DD241580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69381F3-C858-50CE-A33B-102CB2DA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 far, we</a:t>
            </a:r>
            <a:r>
              <a:rPr lang="ko-KR" altLang="en-US" dirty="0"/>
              <a:t> </a:t>
            </a:r>
            <a:r>
              <a:rPr lang="en-US" altLang="ko-KR" dirty="0"/>
              <a:t>learned</a:t>
            </a:r>
            <a:r>
              <a:rPr lang="ko-KR" altLang="en-US" dirty="0"/>
              <a:t> </a:t>
            </a:r>
            <a:r>
              <a:rPr lang="en-US" altLang="ko-KR" dirty="0"/>
              <a:t>Q value-based methods,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policy is defined based on Q values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CE1EE-6CFF-0712-BD5A-534D0993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45" y="4570680"/>
            <a:ext cx="1931801" cy="15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603C0F-E36F-7DFB-64C4-518898B7C16B}"/>
                  </a:ext>
                </a:extLst>
              </p:cNvPr>
              <p:cNvSpPr txBox="1"/>
              <p:nvPr/>
            </p:nvSpPr>
            <p:spPr>
              <a:xfrm>
                <a:off x="1298726" y="3082940"/>
                <a:ext cx="3740727" cy="1009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Value table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dirty="0" smtClean="0"/>
                      <m:t>: </m:t>
                    </m:r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ko-KR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2400" dirty="0"/>
                        <m:t> </m:t>
                      </m:r>
                      <m:func>
                        <m:func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603C0F-E36F-7DFB-64C4-518898B7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26" y="3082940"/>
                <a:ext cx="3740727" cy="1009635"/>
              </a:xfrm>
              <a:prstGeom prst="rect">
                <a:avLst/>
              </a:prstGeom>
              <a:blipFill>
                <a:blip r:embed="rId3"/>
                <a:stretch>
                  <a:fillRect l="-2443" t="-4848" b="-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3DC9F-30C5-B6A3-0853-89DD1C27D9B1}"/>
                  </a:ext>
                </a:extLst>
              </p:cNvPr>
              <p:cNvSpPr txBox="1"/>
              <p:nvPr/>
            </p:nvSpPr>
            <p:spPr>
              <a:xfrm>
                <a:off x="6225062" y="3089295"/>
                <a:ext cx="5361709" cy="944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Function approximators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dirty="0" smtClean="0"/>
                      <m:t>: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3DC9F-30C5-B6A3-0853-89DD1C27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62" y="3089295"/>
                <a:ext cx="5361709" cy="944874"/>
              </a:xfrm>
              <a:prstGeom prst="rect">
                <a:avLst/>
              </a:prstGeom>
              <a:blipFill>
                <a:blip r:embed="rId4"/>
                <a:stretch>
                  <a:fillRect l="-1705" t="-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6">
            <a:extLst>
              <a:ext uri="{FF2B5EF4-FFF2-40B4-BE49-F238E27FC236}">
                <a16:creationId xmlns:a16="http://schemas.microsoft.com/office/drawing/2014/main" id="{77832609-B0E8-BEB8-CC72-CBB0054C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5785"/>
          <a:stretch/>
        </p:blipFill>
        <p:spPr bwMode="auto">
          <a:xfrm>
            <a:off x="1766878" y="4312216"/>
            <a:ext cx="2081905" cy="189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FAB595-2F08-D800-102F-0A8E6A46F7ED}"/>
                  </a:ext>
                </a:extLst>
              </p:cNvPr>
              <p:cNvSpPr txBox="1"/>
              <p:nvPr/>
            </p:nvSpPr>
            <p:spPr>
              <a:xfrm>
                <a:off x="9327682" y="5015296"/>
                <a:ext cx="6254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FAB595-2F08-D800-102F-0A8E6A46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682" y="5015296"/>
                <a:ext cx="62549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2E962A9-71DC-9328-4D81-2920173E966E}"/>
              </a:ext>
            </a:extLst>
          </p:cNvPr>
          <p:cNvSpPr txBox="1"/>
          <p:nvPr/>
        </p:nvSpPr>
        <p:spPr>
          <a:xfrm>
            <a:off x="6464168" y="4934180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s,a</a:t>
            </a:r>
            <a:endParaRPr lang="ko-KR" altLang="en-US" sz="3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7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99061-B8C2-78FF-5352-3F900CCE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rule: REINFORCE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57BB2-DBBF-B9A0-75C0-3807219A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825625"/>
            <a:ext cx="11025808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REINFORCE: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G</a:t>
            </a:r>
            <a:r>
              <a:rPr lang="en-US" altLang="ko-KR" baseline="-25000" dirty="0"/>
              <a:t>t</a:t>
            </a:r>
            <a:r>
              <a:rPr lang="en-US" altLang="ko-KR" dirty="0"/>
              <a:t> &lt; 0, discourages the actions that will have negative return</a:t>
            </a:r>
          </a:p>
          <a:p>
            <a:pPr lvl="1"/>
            <a:r>
              <a:rPr lang="en-US" altLang="ko-KR" dirty="0"/>
              <a:t>If an action led to a negative return, that action was disincentivized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even if it was the least bad action available</a:t>
            </a:r>
          </a:p>
          <a:p>
            <a:pPr lvl="1"/>
            <a:r>
              <a:rPr lang="en-US" altLang="ko-KR" dirty="0"/>
              <a:t>Eventually it gets to the best policy, but a long time to get there</a:t>
            </a:r>
            <a:endParaRPr lang="ko-KR" altLang="en-US" dirty="0"/>
          </a:p>
          <a:p>
            <a:pPr lvl="1"/>
            <a:r>
              <a:rPr lang="en-US" altLang="ko-KR" dirty="0"/>
              <a:t>Using the return, the agent was not able to make these distinctions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BBD13C-62EB-DD28-78B4-9698B3EE6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" t="-677"/>
          <a:stretch/>
        </p:blipFill>
        <p:spPr>
          <a:xfrm>
            <a:off x="3666513" y="1825625"/>
            <a:ext cx="4858973" cy="64446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ED872-CCE4-35BA-4BCD-494A11551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05025"/>
              </p:ext>
            </p:extLst>
          </p:nvPr>
        </p:nvGraphicFramePr>
        <p:xfrm>
          <a:off x="10235382" y="1027906"/>
          <a:ext cx="38181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19">
                  <a:extLst>
                    <a:ext uri="{9D8B030D-6E8A-4147-A177-3AD203B41FA5}">
                      <a16:colId xmlns:a16="http://schemas.microsoft.com/office/drawing/2014/main" val="39780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9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6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4844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43914B0C-06F5-A6F7-C0B5-423E18D77047}"/>
              </a:ext>
            </a:extLst>
          </p:cNvPr>
          <p:cNvSpPr/>
          <p:nvPr/>
        </p:nvSpPr>
        <p:spPr>
          <a:xfrm>
            <a:off x="10326898" y="2971801"/>
            <a:ext cx="190910" cy="1947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A9D970-0E56-63ED-940E-1BC0C423BD42}"/>
              </a:ext>
            </a:extLst>
          </p:cNvPr>
          <p:cNvCxnSpPr>
            <a:cxnSpLocks/>
          </p:cNvCxnSpPr>
          <p:nvPr/>
        </p:nvCxnSpPr>
        <p:spPr>
          <a:xfrm>
            <a:off x="6096000" y="2381601"/>
            <a:ext cx="393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108E36-E1B9-7978-974A-A246FC422E2A}"/>
              </a:ext>
            </a:extLst>
          </p:cNvPr>
          <p:cNvSpPr txBox="1"/>
          <p:nvPr/>
        </p:nvSpPr>
        <p:spPr>
          <a:xfrm>
            <a:off x="5650872" y="2414358"/>
            <a:ext cx="2357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best is 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D48BE-2D01-E9D4-CA5C-6B6B26E08944}"/>
              </a:ext>
            </a:extLst>
          </p:cNvPr>
          <p:cNvSpPr txBox="1"/>
          <p:nvPr/>
        </p:nvSpPr>
        <p:spPr>
          <a:xfrm>
            <a:off x="9652604" y="424426"/>
            <a:ext cx="2448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Assume agent gets -1 reward each time spent</a:t>
            </a:r>
          </a:p>
        </p:txBody>
      </p:sp>
    </p:spTree>
    <p:extLst>
      <p:ext uri="{BB962C8B-B14F-4D97-AF65-F5344CB8AC3E}">
        <p14:creationId xmlns:p14="http://schemas.microsoft.com/office/powerpoint/2010/main" val="297388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D05C-0319-6BC5-495A-E0745470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rule: A2C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93082B-2FC5-9ACE-FFBF-3D5A9F09C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A2C: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</m:oMath>
                </a14:m>
                <a:r>
                  <a:rPr lang="en-US" altLang="ko-KR" baseline="-25000" dirty="0"/>
                  <a:t>t</a:t>
                </a:r>
                <a:r>
                  <a:rPr lang="en-US" altLang="ko-KR" dirty="0"/>
                  <a:t>&gt;0, reinforces the actions that are better</a:t>
                </a:r>
                <a:endParaRPr lang="ko-KR" alt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In a bad state, the advantage function helps the agent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understand which action is the lesser evil and helps it to reinforce that action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 action,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lesser evil,</a:t>
                </a: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Adv(s,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ko-K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positive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It also allows it to see which action is the worst in a very good state and disincentivize it</a:t>
                </a: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93082B-2FC5-9ACE-FFBF-3D5A9F09C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413089DB-DB17-B260-2EFF-9FC70800A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8" t="21080"/>
          <a:stretch/>
        </p:blipFill>
        <p:spPr>
          <a:xfrm>
            <a:off x="3843553" y="1943612"/>
            <a:ext cx="5033646" cy="50519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457D6-321E-2C28-4388-F65FFCAE7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95794"/>
              </p:ext>
            </p:extLst>
          </p:nvPr>
        </p:nvGraphicFramePr>
        <p:xfrm>
          <a:off x="10235382" y="1027906"/>
          <a:ext cx="38181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19">
                  <a:extLst>
                    <a:ext uri="{9D8B030D-6E8A-4147-A177-3AD203B41FA5}">
                      <a16:colId xmlns:a16="http://schemas.microsoft.com/office/drawing/2014/main" val="39780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9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6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48445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233E0BF-2E8B-2D89-E5DF-CDB940A27879}"/>
              </a:ext>
            </a:extLst>
          </p:cNvPr>
          <p:cNvSpPr/>
          <p:nvPr/>
        </p:nvSpPr>
        <p:spPr>
          <a:xfrm>
            <a:off x="10326898" y="2971801"/>
            <a:ext cx="190910" cy="1947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E5FB68-C994-D4D3-9A8E-BD85E369122C}"/>
              </a:ext>
            </a:extLst>
          </p:cNvPr>
          <p:cNvCxnSpPr>
            <a:cxnSpLocks/>
          </p:cNvCxnSpPr>
          <p:nvPr/>
        </p:nvCxnSpPr>
        <p:spPr>
          <a:xfrm>
            <a:off x="6405713" y="2381601"/>
            <a:ext cx="393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8F7F8-F868-31EF-CDFA-CD6D032556A2}"/>
                  </a:ext>
                </a:extLst>
              </p:cNvPr>
              <p:cNvSpPr txBox="1"/>
              <p:nvPr/>
            </p:nvSpPr>
            <p:spPr>
              <a:xfrm>
                <a:off x="5886846" y="2414358"/>
                <a:ext cx="20477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Adv(s,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8F7F8-F868-31EF-CDFA-CD6D0325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46" y="2414358"/>
                <a:ext cx="2047785" cy="400110"/>
              </a:xfrm>
              <a:prstGeom prst="rect">
                <a:avLst/>
              </a:prstGeom>
              <a:blipFill>
                <a:blip r:embed="rId4"/>
                <a:stretch>
                  <a:fillRect l="-3274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094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4BDC-A44B-99E0-C12F-8C8ABBF2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08F9B-9467-AEC5-E196-A130BCC7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advantage is the temporal difference error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B6C820-69F5-9865-59FE-CA8ACD318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5" t="13342"/>
          <a:stretch/>
        </p:blipFill>
        <p:spPr>
          <a:xfrm>
            <a:off x="2337011" y="3036620"/>
            <a:ext cx="7517978" cy="78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66CE1B-9436-92A3-B5B9-C13F875BE149}"/>
              </a:ext>
            </a:extLst>
          </p:cNvPr>
          <p:cNvSpPr/>
          <p:nvPr/>
        </p:nvSpPr>
        <p:spPr>
          <a:xfrm>
            <a:off x="8121817" y="2990573"/>
            <a:ext cx="1596571" cy="769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625D8-8673-41DD-CFEE-6DEA3789B064}"/>
              </a:ext>
            </a:extLst>
          </p:cNvPr>
          <p:cNvSpPr txBox="1"/>
          <p:nvPr/>
        </p:nvSpPr>
        <p:spPr>
          <a:xfrm>
            <a:off x="8121816" y="4155211"/>
            <a:ext cx="3780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baseline eliminates the effect of the state that we’re 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Subtract this because we want to evaluate only the merit of that action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CAA78-98F7-A740-E3D2-7FB31ADA1BE2}"/>
              </a:ext>
            </a:extLst>
          </p:cNvPr>
          <p:cNvSpPr/>
          <p:nvPr/>
        </p:nvSpPr>
        <p:spPr>
          <a:xfrm>
            <a:off x="5897217" y="3018542"/>
            <a:ext cx="1884818" cy="7847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F78E1-2F3C-6CBB-9951-42E7DD787EF0}"/>
              </a:ext>
            </a:extLst>
          </p:cNvPr>
          <p:cNvSpPr txBox="1"/>
          <p:nvPr/>
        </p:nvSpPr>
        <p:spPr>
          <a:xfrm>
            <a:off x="2920181" y="4122008"/>
            <a:ext cx="49516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Bootstrapped value. We don’t need to the end of episode to update the NN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Bootstrapped value: the estimate of the rest of the rewards that we expect to get starting from the next state</a:t>
            </a:r>
          </a:p>
        </p:txBody>
      </p:sp>
    </p:spTree>
    <p:extLst>
      <p:ext uri="{BB962C8B-B14F-4D97-AF65-F5344CB8AC3E}">
        <p14:creationId xmlns:p14="http://schemas.microsoft.com/office/powerpoint/2010/main" val="240578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849FE-8CAE-43C8-6887-2E7EA81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 vs. A2C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4FC95-76CB-95DD-FAA6-118818D03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REINFORCE: </a:t>
            </a:r>
          </a:p>
          <a:p>
            <a:r>
              <a:rPr lang="en-US" altLang="ko-KR" dirty="0"/>
              <a:t>Used true return:</a:t>
            </a:r>
          </a:p>
          <a:p>
            <a:r>
              <a:rPr lang="en-US" altLang="ko-KR" dirty="0"/>
              <a:t>Unbiased empirical return, but with high variance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A2C:</a:t>
            </a:r>
          </a:p>
          <a:p>
            <a:r>
              <a:rPr lang="en-US" altLang="ko-KR" dirty="0"/>
              <a:t>Used bootstrapping:</a:t>
            </a:r>
          </a:p>
          <a:p>
            <a:pPr lvl="1"/>
            <a:r>
              <a:rPr lang="en-US" altLang="ko-KR" dirty="0"/>
              <a:t>Learning occurs during the episode</a:t>
            </a:r>
          </a:p>
          <a:p>
            <a:pPr lvl="1"/>
            <a:r>
              <a:rPr lang="en-US" altLang="ko-KR" dirty="0"/>
              <a:t>we don’t need to the end of episode to update the NN.</a:t>
            </a:r>
            <a:endParaRPr lang="ko-KR" altLang="en-US" dirty="0"/>
          </a:p>
          <a:p>
            <a:r>
              <a:rPr lang="en-US" altLang="ko-KR" dirty="0"/>
              <a:t>Reducing variance accelerates learning</a:t>
            </a:r>
          </a:p>
          <a:p>
            <a:pPr lvl="1"/>
            <a:r>
              <a:rPr lang="en-US" altLang="ko-KR" dirty="0"/>
              <a:t>Bootstrapping introduces bias but reduces variance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4161B-5A78-3A9B-5419-9D659CB9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86" y="3948167"/>
            <a:ext cx="3064245" cy="5698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37E0ED-3217-E45A-7A5D-56669C64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92" y="2187819"/>
            <a:ext cx="3322333" cy="5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782AA72-7712-31C4-834A-49F3E493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4" y="76200"/>
            <a:ext cx="7051854" cy="67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154296-0F26-B0DF-559C-85659B1F52B1}"/>
              </a:ext>
            </a:extLst>
          </p:cNvPr>
          <p:cNvSpPr/>
          <p:nvPr/>
        </p:nvSpPr>
        <p:spPr>
          <a:xfrm>
            <a:off x="5568395" y="5177065"/>
            <a:ext cx="772767" cy="518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EA408A-8DC1-2E88-EE32-C066C937D24A}"/>
              </a:ext>
            </a:extLst>
          </p:cNvPr>
          <p:cNvSpPr/>
          <p:nvPr/>
        </p:nvSpPr>
        <p:spPr>
          <a:xfrm>
            <a:off x="1179532" y="643163"/>
            <a:ext cx="3173807" cy="291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DCB397-F2E3-5C30-82A1-B0BE6D198D53}"/>
                  </a:ext>
                </a:extLst>
              </p:cNvPr>
              <p:cNvSpPr txBox="1"/>
              <p:nvPr/>
            </p:nvSpPr>
            <p:spPr>
              <a:xfrm>
                <a:off x="7609234" y="5054255"/>
                <a:ext cx="4582766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DCB397-F2E3-5C30-82A1-B0BE6D19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34" y="5054255"/>
                <a:ext cx="4582766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1140A1-1B90-F743-5BE0-B0747270A7E3}"/>
              </a:ext>
            </a:extLst>
          </p:cNvPr>
          <p:cNvCxnSpPr>
            <a:cxnSpLocks/>
          </p:cNvCxnSpPr>
          <p:nvPr/>
        </p:nvCxnSpPr>
        <p:spPr>
          <a:xfrm>
            <a:off x="5685773" y="5347249"/>
            <a:ext cx="0" cy="178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83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3EE4-DBD5-4973-BDE3-53F30C6C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E9698-0F19-0863-953D-09DF54A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3A037-BE80-7CC2-9C1C-BFE6881FE7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63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 err="1"/>
              <a:t>Arcrobot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swing the lower part of a two-link robot up to a given height.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Observations space: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positions and velocities of the joints.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Action space: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It can act by applying positive torque (value 0), no torque (value 1), or negative torque (value 2) only to the joint between the two links.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1DD574-4B5C-CB18-9135-A2E5E7C7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91" y="3169423"/>
            <a:ext cx="4597531" cy="10418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2A99F-00D3-700A-5478-7F2664E3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58" y="4691443"/>
            <a:ext cx="3374542" cy="100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99314A-23FB-AA5F-7A7D-50FB3CE7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286" y="607041"/>
            <a:ext cx="2364940" cy="21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FDA48-CD2D-DDFC-129C-D80A1DAB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4BE45-C9C4-40FB-AFB0-7E59F3FF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Upload ‘A2C_Acrobot.ipynb’ file onto Colab</a:t>
            </a:r>
          </a:p>
          <a:p>
            <a:r>
              <a:rPr lang="en-US" altLang="ko-KR" dirty="0"/>
              <a:t>Upload ‘utils.py’ file onto Colab</a:t>
            </a:r>
          </a:p>
          <a:p>
            <a:r>
              <a:rPr lang="en-US" altLang="ko-KR" dirty="0"/>
              <a:t>Upload ‘parallel_env.py’ file onto Colab</a:t>
            </a:r>
          </a:p>
          <a:p>
            <a:r>
              <a:rPr lang="en-US" altLang="ko-KR" dirty="0"/>
              <a:t>Add ‘pip install numpy==1.23.1</a:t>
            </a:r>
          </a:p>
          <a:p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9F377E-461B-0C02-5E7B-9766CE48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89" y="2781921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73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D11A0-148E-D673-294F-83981FD4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E5F56F-8701-00C0-C298-D0CDF8F5C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PG methods use a function approximator, not to estimate Q value, but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to estimate the probabilities of taking each action:</a:t>
                </a:r>
                <a:r>
                  <a:rPr lang="en-US" altLang="ko-KR" dirty="0"/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neural network is the policy (stochastic):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E5F56F-8701-00C0-C298-D0CDF8F5C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FA3CD1-0905-DD9F-9CA4-F9CAD0F4AD8C}"/>
              </a:ext>
            </a:extLst>
          </p:cNvPr>
          <p:cNvSpPr txBox="1"/>
          <p:nvPr/>
        </p:nvSpPr>
        <p:spPr>
          <a:xfrm>
            <a:off x="1635494" y="4902810"/>
            <a:ext cx="2081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Input:</a:t>
            </a:r>
          </a:p>
          <a:p>
            <a:pPr algn="ctr"/>
            <a:r>
              <a:rPr lang="en-US" altLang="ko-KR" sz="2800" dirty="0"/>
              <a:t>s=[s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,s</a:t>
            </a:r>
            <a:r>
              <a:rPr lang="en-US" altLang="ko-KR" sz="2800" baseline="-25000" dirty="0"/>
              <a:t>2</a:t>
            </a:r>
            <a:r>
              <a:rPr lang="en-US" altLang="ko-KR" sz="2800" dirty="0"/>
              <a:t>]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/>
              <p:nvPr/>
            </p:nvSpPr>
            <p:spPr>
              <a:xfrm>
                <a:off x="7451226" y="4821550"/>
                <a:ext cx="445487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/>
                  <a:t>Output: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= [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1</a:t>
                </a:r>
                <a:r>
                  <a:rPr lang="en-US" altLang="ko-KR" sz="28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2</a:t>
                </a:r>
                <a:r>
                  <a:rPr lang="en-US" altLang="ko-KR" sz="28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3</a:t>
                </a:r>
                <a:r>
                  <a:rPr lang="en-US" altLang="ko-KR" sz="2800" dirty="0"/>
                  <a:t>)]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226" y="4821550"/>
                <a:ext cx="4454874" cy="954107"/>
              </a:xfrm>
              <a:prstGeom prst="rect">
                <a:avLst/>
              </a:prstGeom>
              <a:blipFill>
                <a:blip r:embed="rId4"/>
                <a:stretch>
                  <a:fillRect t="-7051" r="-1778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B374557C-6397-B3B1-91A7-4861B650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93" y="4497988"/>
            <a:ext cx="3288891" cy="18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4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DFD-5953-E11D-5024-9339811D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AAB9071-66A7-EA17-5EB5-12B5C57F4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Value-based methods cannot represent stochastic policies in a simple way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/>
                  <a:t>Imagine a poker game where the agent has imperfect information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*(s) = [0.7,0.3], how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do we represent it?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AAB9071-66A7-EA17-5EB5-12B5C57F4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392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5EE8493-905F-1B4C-8BBD-A8622DE8D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5" t="5916"/>
          <a:stretch/>
        </p:blipFill>
        <p:spPr>
          <a:xfrm>
            <a:off x="1286590" y="3720442"/>
            <a:ext cx="3899928" cy="722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3A7477-9C47-0D55-1853-CD81AD71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8" t="7003"/>
          <a:stretch/>
        </p:blipFill>
        <p:spPr>
          <a:xfrm>
            <a:off x="5832783" y="3553719"/>
            <a:ext cx="5256475" cy="112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5EAAC-7683-C3BC-DC88-1B0D369CA299}"/>
              </a:ext>
            </a:extLst>
          </p:cNvPr>
          <p:cNvSpPr txBox="1"/>
          <p:nvPr/>
        </p:nvSpPr>
        <p:spPr>
          <a:xfrm>
            <a:off x="1595217" y="3094617"/>
            <a:ext cx="3282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/>
              <a:t>Greedy policy: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6F1DD-2BEC-EDAF-49F6-AC1213A6B1C5}"/>
              </a:ext>
            </a:extLst>
          </p:cNvPr>
          <p:cNvSpPr txBox="1"/>
          <p:nvPr/>
        </p:nvSpPr>
        <p:spPr>
          <a:xfrm>
            <a:off x="6426766" y="2997265"/>
            <a:ext cx="5125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/>
              <a:t>Epsilon-greedy policy</a:t>
            </a:r>
          </a:p>
        </p:txBody>
      </p:sp>
    </p:spTree>
    <p:extLst>
      <p:ext uri="{BB962C8B-B14F-4D97-AF65-F5344CB8AC3E}">
        <p14:creationId xmlns:p14="http://schemas.microsoft.com/office/powerpoint/2010/main" val="222941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5E21C-A60C-7E33-63F1-16586CD8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0E853-0C44-F75B-56EA-D9EBC728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5862"/>
          </a:xfrm>
        </p:spPr>
        <p:txBody>
          <a:bodyPr>
            <a:normAutofit/>
          </a:bodyPr>
          <a:lstStyle/>
          <a:p>
            <a:r>
              <a:rPr lang="en-US" altLang="ko-KR" dirty="0"/>
              <a:t>The policy changes more smoothly during learning: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8B01-7DEC-355A-44B9-EA737BE6634A}"/>
                  </a:ext>
                </a:extLst>
              </p:cNvPr>
              <p:cNvSpPr txBox="1"/>
              <p:nvPr/>
            </p:nvSpPr>
            <p:spPr>
              <a:xfrm>
                <a:off x="484238" y="2788150"/>
                <a:ext cx="5493776" cy="258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altLang="ko-KR" sz="2800" dirty="0"/>
                  <a:t>Value-based methods: </a:t>
                </a:r>
              </a:p>
              <a:p>
                <a:pPr lvl="1"/>
                <a:endParaRPr lang="en-US" altLang="ko-KR" sz="2000" dirty="0"/>
              </a:p>
              <a:p>
                <a:pPr lvl="1"/>
                <a:r>
                  <a:rPr lang="en-US" altLang="ko-KR" sz="2000" dirty="0"/>
                  <a:t>when the maximum q-value changes, they choose a new action 100% of the time. </a:t>
                </a:r>
              </a:p>
              <a:p>
                <a:pPr lvl="1"/>
                <a:endParaRPr lang="en-US" altLang="ko-K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/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8B01-7DEC-355A-44B9-EA737BE6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8" y="2788150"/>
                <a:ext cx="5493776" cy="2585451"/>
              </a:xfrm>
              <a:prstGeom prst="rect">
                <a:avLst/>
              </a:prstGeom>
              <a:blipFill>
                <a:blip r:embed="rId2"/>
                <a:stretch>
                  <a:fillRect t="-2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80230-D6F6-DE76-EF92-82191DF22964}"/>
                  </a:ext>
                </a:extLst>
              </p:cNvPr>
              <p:cNvSpPr txBox="1"/>
              <p:nvPr/>
            </p:nvSpPr>
            <p:spPr>
              <a:xfrm>
                <a:off x="6064047" y="2788150"/>
                <a:ext cx="5643715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altLang="ko-KR" sz="2800" dirty="0"/>
                  <a:t>Policy gradient methods: </a:t>
                </a:r>
              </a:p>
              <a:p>
                <a:pPr lvl="1"/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probability of choosing an action changes in small increments</a:t>
                </a:r>
              </a:p>
              <a:p>
                <a:pPr lvl="1"/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80230-D6F6-DE76-EF92-82191DF2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47" y="2788150"/>
                <a:ext cx="5643715" cy="2123658"/>
              </a:xfrm>
              <a:prstGeom prst="rect">
                <a:avLst/>
              </a:prstGeom>
              <a:blipFill>
                <a:blip r:embed="rId3"/>
                <a:stretch>
                  <a:fillRect t="-2865" b="-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AF5A89-8DFB-1478-43FB-379F269705B0}"/>
              </a:ext>
            </a:extLst>
          </p:cNvPr>
          <p:cNvSpPr txBox="1"/>
          <p:nvPr/>
        </p:nvSpPr>
        <p:spPr>
          <a:xfrm>
            <a:off x="6272981" y="5235446"/>
            <a:ext cx="54347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The probabilities of taking an action gradually increase if the action turns out to be effective and gradually decrease if not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3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00D6E53-6C2D-B480-561D-D00ADEAB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56" y="2107759"/>
            <a:ext cx="2792380" cy="26424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62576A-C4A5-F6FF-C310-AB39A2C2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2BA67-0D6A-FAE9-B478-650E0D9B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neural network can be viewed as a function:</a:t>
            </a: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3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 changing its parameters W1, we can modify it to approximate the function we are interested in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ko-KR" sz="2400" b="0" i="1" dirty="0">
              <a:latin typeface="Cambria Math" panose="02040503050406030204" pitchFamily="18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A03C24-BE38-861C-87D1-40B5507D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62" y="3414790"/>
            <a:ext cx="2149276" cy="15957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EC7BA1E-A323-3831-BB2F-AF21B2E9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58" y="3517654"/>
            <a:ext cx="3845278" cy="1119282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D692AA8-0051-A444-72C5-6B4607475A07}"/>
              </a:ext>
            </a:extLst>
          </p:cNvPr>
          <p:cNvSpPr txBox="1">
            <a:spLocks/>
          </p:cNvSpPr>
          <p:nvPr/>
        </p:nvSpPr>
        <p:spPr>
          <a:xfrm>
            <a:off x="838200" y="4048985"/>
            <a:ext cx="10621297" cy="2127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59D67E-78F7-DC82-1310-238CFE4B3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80" y="4367680"/>
            <a:ext cx="2787021" cy="942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06610C-C0AF-B2B5-6B36-D6D2832E0A1E}"/>
                  </a:ext>
                </a:extLst>
              </p:cNvPr>
              <p:cNvSpPr txBox="1"/>
              <p:nvPr/>
            </p:nvSpPr>
            <p:spPr>
              <a:xfrm>
                <a:off x="3102505" y="2230397"/>
                <a:ext cx="6092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06610C-C0AF-B2B5-6B36-D6D2832E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05" y="2230397"/>
                <a:ext cx="60926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0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4548D-DAF3-ED6B-4E9B-2CD8D3AD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15C83-E374-684A-8348-6494E851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By normalizing the neural network’s output,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softmax activation function</a:t>
            </a:r>
            <a:r>
              <a:rPr lang="en-US" altLang="ko-KR" dirty="0"/>
              <a:t> is perfect tool to generate probability vector, 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E86EFD-A9AA-6114-B986-A1C83435E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6" y="3429000"/>
            <a:ext cx="4106242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67FD8-9C66-9433-170A-4C6ABE01845C}"/>
              </a:ext>
            </a:extLst>
          </p:cNvPr>
          <p:cNvSpPr txBox="1"/>
          <p:nvPr/>
        </p:nvSpPr>
        <p:spPr>
          <a:xfrm>
            <a:off x="838200" y="430034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x=[x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x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390DB2-6500-824E-DA1D-50D40F0D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35" y="3402989"/>
            <a:ext cx="4365114" cy="26580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20FDDB-0EFC-F266-7C16-908FE07128B6}"/>
              </a:ext>
            </a:extLst>
          </p:cNvPr>
          <p:cNvCxnSpPr/>
          <p:nvPr/>
        </p:nvCxnSpPr>
        <p:spPr>
          <a:xfrm>
            <a:off x="6371904" y="4396206"/>
            <a:ext cx="6821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D8C6DB-AC96-64C2-67AE-76C8B788AD4B}"/>
              </a:ext>
            </a:extLst>
          </p:cNvPr>
          <p:cNvCxnSpPr/>
          <p:nvPr/>
        </p:nvCxnSpPr>
        <p:spPr>
          <a:xfrm>
            <a:off x="6371904" y="4758043"/>
            <a:ext cx="682171" cy="0"/>
          </a:xfrm>
          <a:prstGeom prst="line">
            <a:avLst/>
          </a:prstGeom>
          <a:ln w="2921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7022B0-9098-D8BF-960C-15B441AC7DD9}"/>
              </a:ext>
            </a:extLst>
          </p:cNvPr>
          <p:cNvCxnSpPr/>
          <p:nvPr/>
        </p:nvCxnSpPr>
        <p:spPr>
          <a:xfrm>
            <a:off x="6371904" y="5084615"/>
            <a:ext cx="6821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33E50-C589-3715-6403-78D0C95B28C3}"/>
                  </a:ext>
                </a:extLst>
              </p:cNvPr>
              <p:cNvSpPr txBox="1"/>
              <p:nvPr/>
            </p:nvSpPr>
            <p:spPr>
              <a:xfrm>
                <a:off x="3434515" y="4396206"/>
                <a:ext cx="122910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sz="240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33E50-C589-3715-6403-78D0C95B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515" y="4396206"/>
                <a:ext cx="1229105" cy="461665"/>
              </a:xfrm>
              <a:prstGeom prst="rect">
                <a:avLst/>
              </a:prstGeom>
              <a:blipFill>
                <a:blip r:embed="rId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24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2155</Words>
  <Application>Microsoft Office PowerPoint</Application>
  <PresentationFormat>와이드스크린</PresentationFormat>
  <Paragraphs>327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Cambria Math</vt:lpstr>
      <vt:lpstr>Lato</vt:lpstr>
      <vt:lpstr>Wingdings</vt:lpstr>
      <vt:lpstr>Office 테마</vt:lpstr>
      <vt:lpstr>11강. Policy Gradient methods</vt:lpstr>
      <vt:lpstr>Contents</vt:lpstr>
      <vt:lpstr>Policy Gradient methods</vt:lpstr>
      <vt:lpstr>Overview</vt:lpstr>
      <vt:lpstr>Overview</vt:lpstr>
      <vt:lpstr>Advantages</vt:lpstr>
      <vt:lpstr>Advantages</vt:lpstr>
      <vt:lpstr>Stochastic policy</vt:lpstr>
      <vt:lpstr>Stochastic policy</vt:lpstr>
      <vt:lpstr>Stochastic policy</vt:lpstr>
      <vt:lpstr>Policy performance</vt:lpstr>
      <vt:lpstr>Policy performance</vt:lpstr>
      <vt:lpstr>SGA</vt:lpstr>
      <vt:lpstr>SGA</vt:lpstr>
      <vt:lpstr>Policy gradient theorem</vt:lpstr>
      <vt:lpstr>Policy gradient theorem</vt:lpstr>
      <vt:lpstr>Policy gradient theorem</vt:lpstr>
      <vt:lpstr>REINFORCE</vt:lpstr>
      <vt:lpstr>Overview</vt:lpstr>
      <vt:lpstr>Overview</vt:lpstr>
      <vt:lpstr>Overview</vt:lpstr>
      <vt:lpstr>Overview</vt:lpstr>
      <vt:lpstr>Parallel learning</vt:lpstr>
      <vt:lpstr>Parallel learning</vt:lpstr>
      <vt:lpstr>Exploration Strategy</vt:lpstr>
      <vt:lpstr>Exploration Strategy</vt:lpstr>
      <vt:lpstr>Exploration Strategy</vt:lpstr>
      <vt:lpstr>Exploration Strategy</vt:lpstr>
      <vt:lpstr>Exploration Strategy</vt:lpstr>
      <vt:lpstr>Parallel REINFORCE learning</vt:lpstr>
      <vt:lpstr>Code Ex.</vt:lpstr>
      <vt:lpstr>Code Ex.</vt:lpstr>
      <vt:lpstr>Actor-Critic</vt:lpstr>
      <vt:lpstr>Overview</vt:lpstr>
      <vt:lpstr>Overview</vt:lpstr>
      <vt:lpstr>Advantage Actor-Critic(A2C)</vt:lpstr>
      <vt:lpstr>Overview</vt:lpstr>
      <vt:lpstr>Overview</vt:lpstr>
      <vt:lpstr>Overview</vt:lpstr>
      <vt:lpstr>Update rule: REINFORCE</vt:lpstr>
      <vt:lpstr>Update rule: A2C</vt:lpstr>
      <vt:lpstr>SGA</vt:lpstr>
      <vt:lpstr>REINFORCE vs. A2C</vt:lpstr>
      <vt:lpstr>PowerPoint 프레젠테이션</vt:lpstr>
      <vt:lpstr>Code Ex.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9강. Policy Gradient methods</dc:title>
  <dc:creator>박진</dc:creator>
  <cp:lastModifiedBy>박진</cp:lastModifiedBy>
  <cp:revision>9</cp:revision>
  <cp:lastPrinted>2024-05-29T06:38:55Z</cp:lastPrinted>
  <dcterms:created xsi:type="dcterms:W3CDTF">2024-05-27T11:18:05Z</dcterms:created>
  <dcterms:modified xsi:type="dcterms:W3CDTF">2024-05-29T09:20:44Z</dcterms:modified>
</cp:coreProperties>
</file>